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22"/>
  </p:notesMasterIdLst>
  <p:handoutMasterIdLst>
    <p:handoutMasterId r:id="rId23"/>
  </p:handoutMasterIdLst>
  <p:sldIdLst>
    <p:sldId id="303" r:id="rId6"/>
    <p:sldId id="306" r:id="rId7"/>
    <p:sldId id="316" r:id="rId8"/>
    <p:sldId id="2147480416" r:id="rId9"/>
    <p:sldId id="2147480517" r:id="rId10"/>
    <p:sldId id="2147480515" r:id="rId11"/>
    <p:sldId id="2147480476" r:id="rId12"/>
    <p:sldId id="2147480479" r:id="rId13"/>
    <p:sldId id="2147480516" r:id="rId14"/>
    <p:sldId id="2147480482" r:id="rId15"/>
    <p:sldId id="2147480501" r:id="rId16"/>
    <p:sldId id="2147480502" r:id="rId17"/>
    <p:sldId id="2147480518" r:id="rId18"/>
    <p:sldId id="2147480519" r:id="rId19"/>
    <p:sldId id="2147480520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9C7FE-A6D3-4BF2-B595-8CD4BBBA8318}" v="15" dt="2024-09-03T05:02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1999784"/>
            <a:ext cx="5169036" cy="1595672"/>
          </a:xfrm>
        </p:spPr>
        <p:txBody>
          <a:bodyPr/>
          <a:lstStyle/>
          <a:p>
            <a:r>
              <a:rPr lang="en-US" sz="4000" dirty="0"/>
              <a:t>How to concatenate multiple rows of the same field to one 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9E88-8BE1-5443-46C5-FF5358FA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FF4AD-B3E6-1FA4-323A-91FDA4F4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E39DC-602E-057D-8ED6-7EFE3DCFF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AF78D-27ED-9E51-0167-7B13CF80FC36}"/>
              </a:ext>
            </a:extLst>
          </p:cNvPr>
          <p:cNvSpPr txBox="1"/>
          <p:nvPr/>
        </p:nvSpPr>
        <p:spPr>
          <a:xfrm>
            <a:off x="354841" y="1160336"/>
            <a:ext cx="1143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criteria tab of the report do "edit formula" on the desired field.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do it for barcode.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BAF03-3C52-150B-86F0-E553090C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962" y="2596104"/>
            <a:ext cx="4724075" cy="2942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6D1B1-A6CA-2251-F06F-64167733C7C5}"/>
              </a:ext>
            </a:extLst>
          </p:cNvPr>
          <p:cNvSpPr/>
          <p:nvPr/>
        </p:nvSpPr>
        <p:spPr>
          <a:xfrm>
            <a:off x="6802269" y="3632528"/>
            <a:ext cx="1072224" cy="30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1C5B02-AFCD-33B3-2199-A0D1F8E7F26B}"/>
              </a:ext>
            </a:extLst>
          </p:cNvPr>
          <p:cNvSpPr/>
          <p:nvPr/>
        </p:nvSpPr>
        <p:spPr>
          <a:xfrm>
            <a:off x="6694257" y="2918307"/>
            <a:ext cx="292469" cy="30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0493-5CBE-557A-EE8F-53BFD440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C1193-8EEF-3C77-04F3-E29E47C1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18E83-A8A6-E358-0350-99200D0E3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FD388-7CE0-C0F1-5020-0A2DEC088F02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see this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21597-85DA-4431-5981-92F415B6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7" y="1916575"/>
            <a:ext cx="6047635" cy="3998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9A2E66-FFC6-7E0E-1EA0-52D49808EA46}"/>
              </a:ext>
            </a:extLst>
          </p:cNvPr>
          <p:cNvSpPr/>
          <p:nvPr/>
        </p:nvSpPr>
        <p:spPr>
          <a:xfrm>
            <a:off x="5069150" y="3506680"/>
            <a:ext cx="1367161" cy="248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0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140-E6E1-B8E9-ABC7-48AB8C5A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301DCF-B42D-BC32-65EF-63240666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09" y="2544851"/>
            <a:ext cx="5954742" cy="4073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D73CA-F1D9-D16C-2613-00CDC1B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E2900-192C-1CDF-F2A8-97F2A87EA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2BF87-1189-6B23-06F7-0D05F69F4260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We change it to this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1F859-12EB-108A-F2B8-6F01B64896A6}"/>
              </a:ext>
            </a:extLst>
          </p:cNvPr>
          <p:cNvSpPr/>
          <p:nvPr/>
        </p:nvSpPr>
        <p:spPr>
          <a:xfrm>
            <a:off x="4758428" y="4119239"/>
            <a:ext cx="4136995" cy="363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B90E9-456C-41F8-7DC1-6E65D2557F98}"/>
              </a:ext>
            </a:extLst>
          </p:cNvPr>
          <p:cNvSpPr txBox="1"/>
          <p:nvPr/>
        </p:nvSpPr>
        <p:spPr>
          <a:xfrm>
            <a:off x="683567" y="1690093"/>
            <a:ext cx="1091066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  on overflow truncate) WITHIN GROUP (ORDER BY %1)     ',</a:t>
            </a:r>
            <a:r>
              <a:rPr lang="en-US" sz="1600" dirty="0">
                <a:highlight>
                  <a:srgbClr val="FFFF00"/>
                </a:highlight>
              </a:rPr>
              <a:t> "Physical Item </a:t>
            </a:r>
            <a:r>
              <a:rPr lang="en-US" sz="1600" dirty="0" err="1">
                <a:highlight>
                  <a:srgbClr val="FFFF00"/>
                </a:highlight>
              </a:rPr>
              <a:t>Details"."Barcode</a:t>
            </a:r>
            <a:r>
              <a:rPr lang="en-US" sz="1600" dirty="0">
                <a:highlight>
                  <a:srgbClr val="FFFF00"/>
                </a:highlight>
              </a:rPr>
              <a:t>"</a:t>
            </a:r>
            <a:r>
              <a:rPr lang="en-US" sz="1600" dirty="0"/>
              <a:t>, ' | ') as  varchar(4000))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30FB5-51EA-CFB7-AFC7-3DCF3E9B9DFF}"/>
              </a:ext>
            </a:extLst>
          </p:cNvPr>
          <p:cNvSpPr txBox="1"/>
          <p:nvPr/>
        </p:nvSpPr>
        <p:spPr>
          <a:xfrm>
            <a:off x="7735412" y="2997524"/>
            <a:ext cx="2450504" cy="69023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also changed the column heading but that is not mandatory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1E98B-F7FB-C725-0466-40A34DD9FD1F}"/>
              </a:ext>
            </a:extLst>
          </p:cNvPr>
          <p:cNvCxnSpPr>
            <a:cxnSpLocks/>
          </p:cNvCxnSpPr>
          <p:nvPr/>
        </p:nvCxnSpPr>
        <p:spPr>
          <a:xfrm flipH="1">
            <a:off x="5335479" y="3342643"/>
            <a:ext cx="2399933" cy="1817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8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140-E6E1-B8E9-ABC7-48AB8C5A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499C4E-795A-28DD-79FC-FC10AEB1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153205"/>
            <a:ext cx="10353675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D73CA-F1D9-D16C-2613-00CDC1B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E2900-192C-1CDF-F2A8-97F2A87EA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2BF87-1189-6B23-06F7-0D05F69F4260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Now the report looks like this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1F859-12EB-108A-F2B8-6F01B64896A6}"/>
              </a:ext>
            </a:extLst>
          </p:cNvPr>
          <p:cNvSpPr/>
          <p:nvPr/>
        </p:nvSpPr>
        <p:spPr>
          <a:xfrm>
            <a:off x="7135842" y="2153204"/>
            <a:ext cx="4136995" cy="3544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6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140-E6E1-B8E9-ABC7-48AB8C5A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D73CA-F1D9-D16C-2613-00CDC1B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E2900-192C-1CDF-F2A8-97F2A87EA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2BF87-1189-6B23-06F7-0D05F69F4260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sz="2400" dirty="0"/>
              <a:t>Instead of a pipe lets make the delimiter be three dashes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EAAA5-572E-083F-0D92-BF78B89B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38" y="1851593"/>
            <a:ext cx="6663662" cy="46047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BA7916-0D71-24E5-F6A7-C8CA54A8CB9A}"/>
              </a:ext>
            </a:extLst>
          </p:cNvPr>
          <p:cNvCxnSpPr/>
          <p:nvPr/>
        </p:nvCxnSpPr>
        <p:spPr>
          <a:xfrm flipV="1">
            <a:off x="5082962" y="3944834"/>
            <a:ext cx="21602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7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140-E6E1-B8E9-ABC7-48AB8C5A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76B672-FDD8-F608-359F-C1E80A0A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6026"/>
            <a:ext cx="11430000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D73CA-F1D9-D16C-2613-00CDC1B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E2900-192C-1CDF-F2A8-97F2A87EA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2BF87-1189-6B23-06F7-0D05F69F4260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sz="2400" dirty="0"/>
              <a:t>Now we have this: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BA7916-0D71-24E5-F6A7-C8CA54A8CB9A}"/>
              </a:ext>
            </a:extLst>
          </p:cNvPr>
          <p:cNvCxnSpPr>
            <a:cxnSpLocks/>
          </p:cNvCxnSpPr>
          <p:nvPr/>
        </p:nvCxnSpPr>
        <p:spPr>
          <a:xfrm flipH="1">
            <a:off x="9222916" y="1488674"/>
            <a:ext cx="391601" cy="858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40E603-1AAC-C0B5-E51B-C7DF6006A933}"/>
              </a:ext>
            </a:extLst>
          </p:cNvPr>
          <p:cNvCxnSpPr>
            <a:cxnSpLocks/>
          </p:cNvCxnSpPr>
          <p:nvPr/>
        </p:nvCxnSpPr>
        <p:spPr>
          <a:xfrm flipH="1">
            <a:off x="7900143" y="3237575"/>
            <a:ext cx="391601" cy="858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8FF4DB-2267-F32F-8954-517E3372732A}"/>
              </a:ext>
            </a:extLst>
          </p:cNvPr>
          <p:cNvCxnSpPr>
            <a:cxnSpLocks/>
          </p:cNvCxnSpPr>
          <p:nvPr/>
        </p:nvCxnSpPr>
        <p:spPr>
          <a:xfrm flipH="1">
            <a:off x="9222915" y="3668884"/>
            <a:ext cx="391601" cy="858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4B7D2F-2A07-50EC-FA5C-7FCCCB9B8DAC}"/>
              </a:ext>
            </a:extLst>
          </p:cNvPr>
          <p:cNvCxnSpPr>
            <a:cxnSpLocks/>
          </p:cNvCxnSpPr>
          <p:nvPr/>
        </p:nvCxnSpPr>
        <p:spPr>
          <a:xfrm flipH="1">
            <a:off x="8561529" y="4107780"/>
            <a:ext cx="391601" cy="858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5C5F5-4638-E4BB-1E99-68351A1F71EC}"/>
              </a:ext>
            </a:extLst>
          </p:cNvPr>
          <p:cNvCxnSpPr>
            <a:cxnSpLocks/>
          </p:cNvCxnSpPr>
          <p:nvPr/>
        </p:nvCxnSpPr>
        <p:spPr>
          <a:xfrm flipH="1">
            <a:off x="7238757" y="1710881"/>
            <a:ext cx="391601" cy="858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324B8-3503-99EE-7409-456DA61CF538}"/>
              </a:ext>
            </a:extLst>
          </p:cNvPr>
          <p:cNvCxnSpPr>
            <a:cxnSpLocks/>
          </p:cNvCxnSpPr>
          <p:nvPr/>
        </p:nvCxnSpPr>
        <p:spPr>
          <a:xfrm flipH="1">
            <a:off x="7839235" y="4383253"/>
            <a:ext cx="391601" cy="858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D741D3-29C2-2251-0D4D-5F4F01B4B184}"/>
              </a:ext>
            </a:extLst>
          </p:cNvPr>
          <p:cNvSpPr txBox="1"/>
          <p:nvPr/>
        </p:nvSpPr>
        <p:spPr>
          <a:xfrm>
            <a:off x="9029062" y="2788118"/>
            <a:ext cx="2450504" cy="5143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delimiter is no longer a pipe.  It is three dashes.</a:t>
            </a:r>
          </a:p>
        </p:txBody>
      </p:sp>
    </p:spTree>
    <p:extLst>
      <p:ext uri="{BB962C8B-B14F-4D97-AF65-F5344CB8AC3E}">
        <p14:creationId xmlns:p14="http://schemas.microsoft.com/office/powerpoint/2010/main" val="218075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How is it done?</a:t>
            </a:r>
          </a:p>
          <a:p>
            <a:r>
              <a:rPr lang="en-US" dirty="0"/>
              <a:t>Let's do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may be cases whereby one specific field in an analytics report makes several rows appear for one "entity" such as a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Depending on the purpose of the report, it may be useful to concatenate these fields to one row and delimit them with a specific character such as a pipe (|).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the next slide for example we see a report where for many of the titles there are several barcodes, and a new row is created for each barcode.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Instead of having a new row we may want to have all barcodes together.</a:t>
            </a:r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7C323-9041-395C-8C30-71E51515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91" y="1197930"/>
            <a:ext cx="8332618" cy="4678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0A340-7BE9-B87E-FCB4-0B637F29F715}"/>
              </a:ext>
            </a:extLst>
          </p:cNvPr>
          <p:cNvSpPr txBox="1"/>
          <p:nvPr/>
        </p:nvSpPr>
        <p:spPr>
          <a:xfrm>
            <a:off x="5610685" y="1789022"/>
            <a:ext cx="2370340" cy="43088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Here we have 3 rows because there are 3 barcodes for one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8EDA2-2987-C7CE-8F0C-CC5DDF5EA560}"/>
              </a:ext>
            </a:extLst>
          </p:cNvPr>
          <p:cNvSpPr txBox="1"/>
          <p:nvPr/>
        </p:nvSpPr>
        <p:spPr>
          <a:xfrm>
            <a:off x="5610684" y="2657973"/>
            <a:ext cx="2370340" cy="43088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Here we have 7 rows because there are 7 barcodes for one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4AB98-4A77-78DF-BF65-609CE8C2A68C}"/>
              </a:ext>
            </a:extLst>
          </p:cNvPr>
          <p:cNvSpPr txBox="1"/>
          <p:nvPr/>
        </p:nvSpPr>
        <p:spPr>
          <a:xfrm>
            <a:off x="5610685" y="4638092"/>
            <a:ext cx="2370340" cy="43088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Here we have 2 rows because there are 2 barcodes for one title</a:t>
            </a:r>
          </a:p>
        </p:txBody>
      </p:sp>
    </p:spTree>
    <p:extLst>
      <p:ext uri="{BB962C8B-B14F-4D97-AF65-F5344CB8AC3E}">
        <p14:creationId xmlns:p14="http://schemas.microsoft.com/office/powerpoint/2010/main" val="36203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How is it done?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3204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will use a formula as follows instead of </a:t>
            </a:r>
            <a:r>
              <a:rPr lang="en-US" sz="1600" b="1" dirty="0"/>
              <a:t>"</a:t>
            </a:r>
            <a:r>
              <a:rPr lang="en-US" sz="1600" dirty="0"/>
              <a:t>folder </a:t>
            </a:r>
            <a:r>
              <a:rPr lang="en-US" sz="1600" dirty="0" err="1"/>
              <a:t>name</a:t>
            </a:r>
            <a:r>
              <a:rPr lang="en-US" sz="1600" b="1" dirty="0" err="1"/>
              <a:t>"</a:t>
            </a:r>
            <a:r>
              <a:rPr lang="en-US" sz="1600" dirty="0" err="1"/>
              <a:t>.</a:t>
            </a:r>
            <a:r>
              <a:rPr lang="en-US" sz="1600" b="1" dirty="0" err="1"/>
              <a:t>"</a:t>
            </a:r>
            <a:r>
              <a:rPr lang="en-US" sz="1600" dirty="0" err="1"/>
              <a:t>field</a:t>
            </a:r>
            <a:r>
              <a:rPr lang="en-US" sz="1600" dirty="0"/>
              <a:t> name</a:t>
            </a:r>
            <a:r>
              <a:rPr lang="en-US" sz="1600" b="1" dirty="0"/>
              <a:t>"</a:t>
            </a:r>
            <a:r>
              <a:rPr lang="en-US" sz="16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72C36-3381-0688-4C82-297D198A4095}"/>
              </a:ext>
            </a:extLst>
          </p:cNvPr>
          <p:cNvSpPr txBox="1"/>
          <p:nvPr/>
        </p:nvSpPr>
        <p:spPr>
          <a:xfrm>
            <a:off x="634929" y="1599080"/>
            <a:ext cx="109593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  on overflow truncate) WITHIN GROUP (ORDER BY %1)     ', "folder </a:t>
            </a:r>
            <a:r>
              <a:rPr lang="en-US" sz="1600" dirty="0" err="1"/>
              <a:t>name"."field</a:t>
            </a:r>
            <a:r>
              <a:rPr lang="en-US" sz="1600" dirty="0"/>
              <a:t> name", ' | ') as  varchar(4000))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991DDBB-6424-9B1F-E286-19D790B09E75}"/>
              </a:ext>
            </a:extLst>
          </p:cNvPr>
          <p:cNvSpPr txBox="1">
            <a:spLocks/>
          </p:cNvSpPr>
          <p:nvPr/>
        </p:nvSpPr>
        <p:spPr>
          <a:xfrm>
            <a:off x="448804" y="2710672"/>
            <a:ext cx="11273396" cy="4320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So, for example instead of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467D8-F568-0677-B644-561BED17A59F}"/>
              </a:ext>
            </a:extLst>
          </p:cNvPr>
          <p:cNvSpPr txBox="1"/>
          <p:nvPr/>
        </p:nvSpPr>
        <p:spPr>
          <a:xfrm>
            <a:off x="634929" y="3268156"/>
            <a:ext cx="1095930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"</a:t>
            </a:r>
            <a:r>
              <a:rPr lang="en-US" sz="1600" dirty="0" err="1"/>
              <a:t>Institution"."Institution</a:t>
            </a:r>
            <a:r>
              <a:rPr lang="en-US" sz="1600" dirty="0"/>
              <a:t> Code"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5DA42-705D-C5DD-26E2-4E5C67E86A1F}"/>
              </a:ext>
            </a:extLst>
          </p:cNvPr>
          <p:cNvSpPr txBox="1"/>
          <p:nvPr/>
        </p:nvSpPr>
        <p:spPr>
          <a:xfrm>
            <a:off x="683567" y="5258920"/>
            <a:ext cx="1091066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  on overflow truncate) WITHIN GROUP (ORDER BY %1)     ',</a:t>
            </a:r>
            <a:r>
              <a:rPr lang="en-US" sz="1600" dirty="0">
                <a:highlight>
                  <a:srgbClr val="FFFF00"/>
                </a:highlight>
              </a:rPr>
              <a:t>"</a:t>
            </a:r>
            <a:r>
              <a:rPr lang="en-US" sz="1600" dirty="0" err="1">
                <a:highlight>
                  <a:srgbClr val="FFFF00"/>
                </a:highlight>
              </a:rPr>
              <a:t>Institution"."Institution</a:t>
            </a:r>
            <a:r>
              <a:rPr lang="en-US" sz="1600" dirty="0">
                <a:highlight>
                  <a:srgbClr val="FFFF00"/>
                </a:highlight>
              </a:rPr>
              <a:t> Code"</a:t>
            </a:r>
            <a:r>
              <a:rPr lang="en-US" sz="1600" dirty="0"/>
              <a:t>, ' | ') as  varchar(4000))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8D9C455-6CAB-EF1C-5AC0-394F92F99C81}"/>
              </a:ext>
            </a:extLst>
          </p:cNvPr>
          <p:cNvSpPr txBox="1">
            <a:spLocks/>
          </p:cNvSpPr>
          <p:nvPr/>
        </p:nvSpPr>
        <p:spPr>
          <a:xfrm>
            <a:off x="448803" y="4000767"/>
            <a:ext cx="11273395" cy="4320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We will have this: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F555E-61B5-38F0-457A-71AB9AA8BAB7}"/>
              </a:ext>
            </a:extLst>
          </p:cNvPr>
          <p:cNvSpPr txBox="1"/>
          <p:nvPr/>
        </p:nvSpPr>
        <p:spPr>
          <a:xfrm>
            <a:off x="5713286" y="2329891"/>
            <a:ext cx="25695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will be the delimiter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0BA0BF-950C-763C-5277-2C08CB10DFCE}"/>
              </a:ext>
            </a:extLst>
          </p:cNvPr>
          <p:cNvCxnSpPr/>
          <p:nvPr/>
        </p:nvCxnSpPr>
        <p:spPr>
          <a:xfrm flipV="1">
            <a:off x="2740177" y="2183855"/>
            <a:ext cx="0" cy="331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7C2120-3B95-183B-ADE3-A022F619DFFA}"/>
              </a:ext>
            </a:extLst>
          </p:cNvPr>
          <p:cNvCxnSpPr>
            <a:cxnSpLocks/>
          </p:cNvCxnSpPr>
          <p:nvPr/>
        </p:nvCxnSpPr>
        <p:spPr>
          <a:xfrm>
            <a:off x="2723585" y="2520369"/>
            <a:ext cx="2989701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4320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So, for example instead of this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B4EE6-E7FB-2030-C484-113AAA23C7CB}"/>
              </a:ext>
            </a:extLst>
          </p:cNvPr>
          <p:cNvSpPr txBox="1"/>
          <p:nvPr/>
        </p:nvSpPr>
        <p:spPr>
          <a:xfrm>
            <a:off x="634929" y="1794462"/>
            <a:ext cx="1095930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"Physical Item </a:t>
            </a:r>
            <a:r>
              <a:rPr lang="en-US" sz="1600" dirty="0" err="1"/>
              <a:t>Details"."Barcode</a:t>
            </a:r>
            <a:r>
              <a:rPr lang="en-US" sz="1600" dirty="0"/>
              <a:t>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9090C-9E96-5A1D-BB58-FD837E28F20D}"/>
              </a:ext>
            </a:extLst>
          </p:cNvPr>
          <p:cNvSpPr txBox="1"/>
          <p:nvPr/>
        </p:nvSpPr>
        <p:spPr>
          <a:xfrm>
            <a:off x="683567" y="3785226"/>
            <a:ext cx="1091066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  on overflow truncate) WITHIN GROUP (ORDER BY %1)     ',</a:t>
            </a:r>
            <a:r>
              <a:rPr lang="en-US" sz="1600" dirty="0">
                <a:highlight>
                  <a:srgbClr val="FFFF00"/>
                </a:highlight>
              </a:rPr>
              <a:t> "Physical Item </a:t>
            </a:r>
            <a:r>
              <a:rPr lang="en-US" sz="1600" dirty="0" err="1">
                <a:highlight>
                  <a:srgbClr val="FFFF00"/>
                </a:highlight>
              </a:rPr>
              <a:t>Details"."Barcode</a:t>
            </a:r>
            <a:r>
              <a:rPr lang="en-US" sz="1600" dirty="0">
                <a:highlight>
                  <a:srgbClr val="FFFF00"/>
                </a:highlight>
              </a:rPr>
              <a:t>"</a:t>
            </a:r>
            <a:r>
              <a:rPr lang="en-US" sz="1600" dirty="0"/>
              <a:t>, ' | ') as  varchar(4000))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389494-C458-9D41-D431-EE0D14EE7DF7}"/>
              </a:ext>
            </a:extLst>
          </p:cNvPr>
          <p:cNvSpPr txBox="1">
            <a:spLocks/>
          </p:cNvSpPr>
          <p:nvPr/>
        </p:nvSpPr>
        <p:spPr>
          <a:xfrm>
            <a:off x="448803" y="2527073"/>
            <a:ext cx="11273395" cy="4320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We will have this:</a:t>
            </a:r>
          </a:p>
        </p:txBody>
      </p:sp>
    </p:spTree>
    <p:extLst>
      <p:ext uri="{BB962C8B-B14F-4D97-AF65-F5344CB8AC3E}">
        <p14:creationId xmlns:p14="http://schemas.microsoft.com/office/powerpoint/2010/main" val="384226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Let's do it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93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10578</TotalTime>
  <Words>524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Introduction</vt:lpstr>
      <vt:lpstr>PowerPoint Presentation</vt:lpstr>
      <vt:lpstr>How is it done? </vt:lpstr>
      <vt:lpstr>How is it done? </vt:lpstr>
      <vt:lpstr>PowerPoint Presentation</vt:lpstr>
      <vt:lpstr>Let's do it</vt:lpstr>
      <vt:lpstr>Let's do it</vt:lpstr>
      <vt:lpstr>Let's do it</vt:lpstr>
      <vt:lpstr>Let's do it</vt:lpstr>
      <vt:lpstr>Let's do it</vt:lpstr>
      <vt:lpstr>Let's do 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136</cp:revision>
  <dcterms:created xsi:type="dcterms:W3CDTF">2023-11-15T09:34:37Z</dcterms:created>
  <dcterms:modified xsi:type="dcterms:W3CDTF">2024-09-03T12:29:43Z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